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8c353d8c62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8c353d8c62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8c5ef6597d_3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8c5ef6597d_3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H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H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H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H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H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H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H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H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H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H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H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zh-H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p:nvPr/>
        </p:nvSpPr>
        <p:spPr>
          <a:xfrm>
            <a:off x="4174925" y="58700"/>
            <a:ext cx="567000" cy="549900"/>
          </a:xfrm>
          <a:prstGeom prst="smileyFace">
            <a:avLst>
              <a:gd fmla="val 4653" name="adj"/>
            </a:avLst>
          </a:prstGeom>
          <a:solidFill>
            <a:srgbClr val="E6B8A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3"/>
          <p:cNvSpPr/>
          <p:nvPr/>
        </p:nvSpPr>
        <p:spPr>
          <a:xfrm>
            <a:off x="5138513" y="296900"/>
            <a:ext cx="537000" cy="3291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3"/>
          <p:cNvSpPr/>
          <p:nvPr/>
        </p:nvSpPr>
        <p:spPr>
          <a:xfrm>
            <a:off x="3138475" y="314300"/>
            <a:ext cx="537000" cy="294300"/>
          </a:xfrm>
          <a:prstGeom prst="lef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3"/>
          <p:cNvSpPr txBox="1"/>
          <p:nvPr>
            <p:ph idx="4294967295" type="title"/>
          </p:nvPr>
        </p:nvSpPr>
        <p:spPr>
          <a:xfrm>
            <a:off x="4102800" y="690575"/>
            <a:ext cx="938400" cy="69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HK" sz="1300">
                <a:latin typeface="Times New Roman"/>
                <a:ea typeface="Times New Roman"/>
                <a:cs typeface="Times New Roman"/>
                <a:sym typeface="Times New Roman"/>
              </a:rPr>
              <a:t>Persona</a:t>
            </a:r>
            <a:endParaRPr sz="1300">
              <a:latin typeface="Times New Roman"/>
              <a:ea typeface="Times New Roman"/>
              <a:cs typeface="Times New Roman"/>
              <a:sym typeface="Times New Roman"/>
            </a:endParaRPr>
          </a:p>
          <a:p>
            <a:pPr indent="0" lvl="0" marL="0" rtl="0" algn="l">
              <a:spcBef>
                <a:spcPts val="0"/>
              </a:spcBef>
              <a:spcAft>
                <a:spcPts val="0"/>
              </a:spcAft>
              <a:buNone/>
            </a:pPr>
            <a:r>
              <a:rPr b="1" lang="zh-HK" sz="1300">
                <a:latin typeface="Times New Roman"/>
                <a:ea typeface="Times New Roman"/>
                <a:cs typeface="Times New Roman"/>
                <a:sym typeface="Times New Roman"/>
              </a:rPr>
              <a:t>(Pierre)</a:t>
            </a:r>
            <a:endParaRPr b="1" sz="1300">
              <a:latin typeface="Times New Roman"/>
              <a:ea typeface="Times New Roman"/>
              <a:cs typeface="Times New Roman"/>
              <a:sym typeface="Times New Roman"/>
            </a:endParaRPr>
          </a:p>
        </p:txBody>
      </p:sp>
      <p:sp>
        <p:nvSpPr>
          <p:cNvPr id="58" name="Google Shape;58;p13"/>
          <p:cNvSpPr/>
          <p:nvPr/>
        </p:nvSpPr>
        <p:spPr>
          <a:xfrm>
            <a:off x="6425375" y="791975"/>
            <a:ext cx="354000" cy="367800"/>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3"/>
          <p:cNvSpPr/>
          <p:nvPr/>
        </p:nvSpPr>
        <p:spPr>
          <a:xfrm>
            <a:off x="6072125" y="296900"/>
            <a:ext cx="2174100" cy="329100"/>
          </a:xfrm>
          <a:prstGeom prst="rect">
            <a:avLst/>
          </a:prstGeom>
          <a:solidFill>
            <a:srgbClr val="FFD966"/>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zh-HK" sz="1100">
                <a:solidFill>
                  <a:schemeClr val="dk1"/>
                </a:solidFill>
              </a:rPr>
              <a:t>2. Overly sensitive to auditory and visual stimulus</a:t>
            </a:r>
            <a:endParaRPr b="1" sz="1200">
              <a:latin typeface="Times New Roman"/>
              <a:ea typeface="Times New Roman"/>
              <a:cs typeface="Times New Roman"/>
              <a:sym typeface="Times New Roman"/>
            </a:endParaRPr>
          </a:p>
        </p:txBody>
      </p:sp>
      <p:sp>
        <p:nvSpPr>
          <p:cNvPr id="60" name="Google Shape;60;p13"/>
          <p:cNvSpPr/>
          <p:nvPr/>
        </p:nvSpPr>
        <p:spPr>
          <a:xfrm>
            <a:off x="5967450" y="1737950"/>
            <a:ext cx="1008900" cy="1159500"/>
          </a:xfrm>
          <a:prstGeom prst="rect">
            <a:avLst/>
          </a:prstGeom>
          <a:solidFill>
            <a:srgbClr val="EA9999"/>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zh-HK" sz="1000"/>
              <a:t>Easily distracted by busy or unstructured learning environments </a:t>
            </a:r>
            <a:endParaRPr b="1" sz="1100">
              <a:latin typeface="Times New Roman"/>
              <a:ea typeface="Times New Roman"/>
              <a:cs typeface="Times New Roman"/>
              <a:sym typeface="Times New Roman"/>
            </a:endParaRPr>
          </a:p>
        </p:txBody>
      </p:sp>
      <p:sp>
        <p:nvSpPr>
          <p:cNvPr id="61" name="Google Shape;61;p13"/>
          <p:cNvSpPr/>
          <p:nvPr/>
        </p:nvSpPr>
        <p:spPr>
          <a:xfrm>
            <a:off x="7497675" y="1737950"/>
            <a:ext cx="1527300" cy="2804400"/>
          </a:xfrm>
          <a:prstGeom prst="rect">
            <a:avLst/>
          </a:prstGeom>
          <a:solidFill>
            <a:srgbClr val="D9EAD3"/>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zh-HK" sz="1100">
                <a:solidFill>
                  <a:schemeClr val="dk1"/>
                </a:solidFill>
                <a:latin typeface="Times New Roman"/>
                <a:ea typeface="Times New Roman"/>
                <a:cs typeface="Times New Roman"/>
                <a:sym typeface="Times New Roman"/>
              </a:rPr>
              <a:t>Distributed environment</a:t>
            </a:r>
            <a:r>
              <a:rPr lang="zh-HK" sz="1100">
                <a:solidFill>
                  <a:schemeClr val="dk1"/>
                </a:solidFill>
                <a:latin typeface="Times New Roman"/>
                <a:ea typeface="Times New Roman"/>
                <a:cs typeface="Times New Roman"/>
                <a:sym typeface="Times New Roman"/>
              </a:rPr>
              <a:t>:Able to work from own comfortable environment and can work at own pace within the context of the course.</a:t>
            </a:r>
            <a:endParaRPr sz="11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zh-HK" sz="1100">
                <a:solidFill>
                  <a:schemeClr val="dk1"/>
                </a:solidFill>
                <a:latin typeface="Times New Roman"/>
                <a:ea typeface="Times New Roman"/>
                <a:cs typeface="Times New Roman"/>
                <a:sym typeface="Times New Roman"/>
              </a:rPr>
              <a:t>May have difficulty with situations where there may be a time limit or need to work synchronously with the class if unprepared to focus at the time needed</a:t>
            </a:r>
            <a:endParaRPr sz="1100">
              <a:solidFill>
                <a:schemeClr val="dk1"/>
              </a:solidFill>
              <a:latin typeface="Times New Roman"/>
              <a:ea typeface="Times New Roman"/>
              <a:cs typeface="Times New Roman"/>
              <a:sym typeface="Times New Roman"/>
            </a:endParaRPr>
          </a:p>
        </p:txBody>
      </p:sp>
      <p:sp>
        <p:nvSpPr>
          <p:cNvPr id="62" name="Google Shape;62;p13"/>
          <p:cNvSpPr/>
          <p:nvPr/>
        </p:nvSpPr>
        <p:spPr>
          <a:xfrm>
            <a:off x="5286875" y="3646900"/>
            <a:ext cx="1492500" cy="1159500"/>
          </a:xfrm>
          <a:prstGeom prst="rect">
            <a:avLst/>
          </a:prstGeom>
          <a:solidFill>
            <a:srgbClr val="D9EAD3"/>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zh-HK" sz="1200">
                <a:latin typeface="Times New Roman"/>
                <a:ea typeface="Times New Roman"/>
                <a:cs typeface="Times New Roman"/>
                <a:sym typeface="Times New Roman"/>
              </a:rPr>
              <a:t>Open environment:</a:t>
            </a:r>
            <a:endParaRPr b="1" sz="1200">
              <a:latin typeface="Times New Roman"/>
              <a:ea typeface="Times New Roman"/>
              <a:cs typeface="Times New Roman"/>
              <a:sym typeface="Times New Roman"/>
            </a:endParaRPr>
          </a:p>
          <a:p>
            <a:pPr indent="0" lvl="0" marL="0" rtl="0" algn="l">
              <a:spcBef>
                <a:spcPts val="0"/>
              </a:spcBef>
              <a:spcAft>
                <a:spcPts val="0"/>
              </a:spcAft>
              <a:buNone/>
            </a:pPr>
            <a:r>
              <a:rPr b="1" lang="zh-HK" sz="1200">
                <a:latin typeface="Times New Roman"/>
                <a:ea typeface="Times New Roman"/>
                <a:cs typeface="Times New Roman"/>
                <a:sym typeface="Times New Roman"/>
              </a:rPr>
              <a:t>- </a:t>
            </a:r>
            <a:r>
              <a:rPr lang="zh-HK" sz="1100">
                <a:solidFill>
                  <a:schemeClr val="dk1"/>
                </a:solidFill>
                <a:latin typeface="Times New Roman"/>
                <a:ea typeface="Times New Roman"/>
                <a:cs typeface="Times New Roman"/>
                <a:sym typeface="Times New Roman"/>
              </a:rPr>
              <a:t>Able to work from own comfortable environment and able to work at own pace</a:t>
            </a:r>
            <a:endParaRPr b="1" sz="1200">
              <a:latin typeface="Times New Roman"/>
              <a:ea typeface="Times New Roman"/>
              <a:cs typeface="Times New Roman"/>
              <a:sym typeface="Times New Roman"/>
            </a:endParaRPr>
          </a:p>
        </p:txBody>
      </p:sp>
      <p:sp>
        <p:nvSpPr>
          <p:cNvPr id="63" name="Google Shape;63;p13"/>
          <p:cNvSpPr/>
          <p:nvPr/>
        </p:nvSpPr>
        <p:spPr>
          <a:xfrm rot="1552220">
            <a:off x="6254036" y="3088289"/>
            <a:ext cx="354085" cy="367770"/>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3"/>
          <p:cNvSpPr/>
          <p:nvPr/>
        </p:nvSpPr>
        <p:spPr>
          <a:xfrm>
            <a:off x="5740775" y="1249300"/>
            <a:ext cx="1723200" cy="247200"/>
          </a:xfrm>
          <a:prstGeom prst="rect">
            <a:avLst/>
          </a:prstGeom>
          <a:solidFill>
            <a:srgbClr val="EA9999"/>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zh-HK" sz="1200">
                <a:latin typeface="Times New Roman"/>
                <a:ea typeface="Times New Roman"/>
                <a:cs typeface="Times New Roman"/>
                <a:sym typeface="Times New Roman"/>
              </a:rPr>
              <a:t>Barriers or Challenges</a:t>
            </a:r>
            <a:endParaRPr b="1" sz="1200">
              <a:latin typeface="Times New Roman"/>
              <a:ea typeface="Times New Roman"/>
              <a:cs typeface="Times New Roman"/>
              <a:sym typeface="Times New Roman"/>
            </a:endParaRPr>
          </a:p>
        </p:txBody>
      </p:sp>
      <p:sp>
        <p:nvSpPr>
          <p:cNvPr id="65" name="Google Shape;65;p13"/>
          <p:cNvSpPr/>
          <p:nvPr/>
        </p:nvSpPr>
        <p:spPr>
          <a:xfrm>
            <a:off x="7100875" y="2213850"/>
            <a:ext cx="354000" cy="2943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3"/>
          <p:cNvSpPr/>
          <p:nvPr/>
        </p:nvSpPr>
        <p:spPr>
          <a:xfrm>
            <a:off x="737275" y="261875"/>
            <a:ext cx="2025600" cy="485400"/>
          </a:xfrm>
          <a:prstGeom prst="rect">
            <a:avLst/>
          </a:prstGeom>
          <a:solidFill>
            <a:srgbClr val="FFD966"/>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zh-HK" sz="1200">
                <a:latin typeface="Times New Roman"/>
                <a:ea typeface="Times New Roman"/>
                <a:cs typeface="Times New Roman"/>
                <a:sym typeface="Times New Roman"/>
              </a:rPr>
              <a:t>1. </a:t>
            </a:r>
            <a:r>
              <a:rPr b="1" lang="zh-HK" sz="1100">
                <a:solidFill>
                  <a:schemeClr val="dk1"/>
                </a:solidFill>
                <a:latin typeface="Times New Roman"/>
                <a:ea typeface="Times New Roman"/>
                <a:cs typeface="Times New Roman"/>
                <a:sym typeface="Times New Roman"/>
              </a:rPr>
              <a:t>Motivated by interests (art, music, computers)</a:t>
            </a:r>
            <a:endParaRPr b="1" sz="1200">
              <a:latin typeface="Times New Roman"/>
              <a:ea typeface="Times New Roman"/>
              <a:cs typeface="Times New Roman"/>
              <a:sym typeface="Times New Roman"/>
            </a:endParaRPr>
          </a:p>
        </p:txBody>
      </p:sp>
      <p:sp>
        <p:nvSpPr>
          <p:cNvPr id="67" name="Google Shape;67;p13"/>
          <p:cNvSpPr/>
          <p:nvPr/>
        </p:nvSpPr>
        <p:spPr>
          <a:xfrm>
            <a:off x="1512825" y="855575"/>
            <a:ext cx="354000" cy="367800"/>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3"/>
          <p:cNvSpPr/>
          <p:nvPr/>
        </p:nvSpPr>
        <p:spPr>
          <a:xfrm>
            <a:off x="828225" y="1328650"/>
            <a:ext cx="1723200" cy="247200"/>
          </a:xfrm>
          <a:prstGeom prst="rect">
            <a:avLst/>
          </a:prstGeom>
          <a:solidFill>
            <a:srgbClr val="EA9999"/>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zh-HK" sz="1200">
                <a:latin typeface="Times New Roman"/>
                <a:ea typeface="Times New Roman"/>
                <a:cs typeface="Times New Roman"/>
                <a:sym typeface="Times New Roman"/>
              </a:rPr>
              <a:t>Barriers or Challenges</a:t>
            </a:r>
            <a:endParaRPr b="1" sz="1200">
              <a:latin typeface="Times New Roman"/>
              <a:ea typeface="Times New Roman"/>
              <a:cs typeface="Times New Roman"/>
              <a:sym typeface="Times New Roman"/>
            </a:endParaRPr>
          </a:p>
        </p:txBody>
      </p:sp>
      <p:sp>
        <p:nvSpPr>
          <p:cNvPr id="69" name="Google Shape;69;p13"/>
          <p:cNvSpPr/>
          <p:nvPr/>
        </p:nvSpPr>
        <p:spPr>
          <a:xfrm>
            <a:off x="828225" y="1645050"/>
            <a:ext cx="1389000" cy="697800"/>
          </a:xfrm>
          <a:prstGeom prst="rect">
            <a:avLst/>
          </a:prstGeom>
          <a:solidFill>
            <a:srgbClr val="EA9999"/>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zh-HK" sz="1100">
                <a:solidFill>
                  <a:schemeClr val="dk1"/>
                </a:solidFill>
                <a:latin typeface="Times New Roman"/>
                <a:ea typeface="Times New Roman"/>
                <a:cs typeface="Times New Roman"/>
                <a:sym typeface="Times New Roman"/>
              </a:rPr>
              <a:t>Has trouble to focus on topics that are not interesting to him</a:t>
            </a:r>
            <a:endParaRPr sz="1100">
              <a:solidFill>
                <a:schemeClr val="dk1"/>
              </a:solidFill>
              <a:latin typeface="Times New Roman"/>
              <a:ea typeface="Times New Roman"/>
              <a:cs typeface="Times New Roman"/>
              <a:sym typeface="Times New Roman"/>
            </a:endParaRPr>
          </a:p>
        </p:txBody>
      </p:sp>
      <p:sp>
        <p:nvSpPr>
          <p:cNvPr id="70" name="Google Shape;70;p13"/>
          <p:cNvSpPr/>
          <p:nvPr/>
        </p:nvSpPr>
        <p:spPr>
          <a:xfrm>
            <a:off x="2594575" y="3595150"/>
            <a:ext cx="1624800" cy="1263000"/>
          </a:xfrm>
          <a:prstGeom prst="rect">
            <a:avLst/>
          </a:prstGeom>
          <a:solidFill>
            <a:srgbClr val="D9EAD3"/>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zh-HK" sz="1100">
                <a:solidFill>
                  <a:schemeClr val="dk1"/>
                </a:solidFill>
                <a:latin typeface="Times New Roman"/>
                <a:ea typeface="Times New Roman"/>
                <a:cs typeface="Times New Roman"/>
                <a:sym typeface="Times New Roman"/>
              </a:rPr>
              <a:t>2. There may be aspects of the program that are relevant to his overall development but may not be of great interest or the method of interaction may not be as engaging</a:t>
            </a:r>
            <a:endParaRPr sz="1100">
              <a:solidFill>
                <a:schemeClr val="dk1"/>
              </a:solidFill>
              <a:latin typeface="Times New Roman"/>
              <a:ea typeface="Times New Roman"/>
              <a:cs typeface="Times New Roman"/>
              <a:sym typeface="Times New Roman"/>
            </a:endParaRPr>
          </a:p>
        </p:txBody>
      </p:sp>
      <p:sp>
        <p:nvSpPr>
          <p:cNvPr id="71" name="Google Shape;71;p13"/>
          <p:cNvSpPr/>
          <p:nvPr/>
        </p:nvSpPr>
        <p:spPr>
          <a:xfrm>
            <a:off x="2769900" y="2291125"/>
            <a:ext cx="1332900" cy="1123800"/>
          </a:xfrm>
          <a:prstGeom prst="rect">
            <a:avLst/>
          </a:prstGeom>
          <a:solidFill>
            <a:srgbClr val="D9EAD3"/>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zh-HK" sz="1100">
                <a:solidFill>
                  <a:schemeClr val="dk1"/>
                </a:solidFill>
                <a:latin typeface="Times New Roman"/>
                <a:ea typeface="Times New Roman"/>
                <a:cs typeface="Times New Roman"/>
                <a:sym typeface="Times New Roman"/>
              </a:rPr>
              <a:t>Distributed environment:</a:t>
            </a:r>
            <a:endParaRPr b="1" sz="11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zh-HK" sz="1100">
                <a:solidFill>
                  <a:schemeClr val="dk1"/>
                </a:solidFill>
                <a:latin typeface="Times New Roman"/>
                <a:ea typeface="Times New Roman"/>
                <a:cs typeface="Times New Roman"/>
                <a:sym typeface="Times New Roman"/>
              </a:rPr>
              <a:t>1. Provides structure of relevant information to his subject area</a:t>
            </a:r>
            <a:endParaRPr sz="1100">
              <a:solidFill>
                <a:schemeClr val="dk1"/>
              </a:solidFill>
              <a:latin typeface="Times New Roman"/>
              <a:ea typeface="Times New Roman"/>
              <a:cs typeface="Times New Roman"/>
              <a:sym typeface="Times New Roman"/>
            </a:endParaRPr>
          </a:p>
        </p:txBody>
      </p:sp>
      <p:sp>
        <p:nvSpPr>
          <p:cNvPr id="72" name="Google Shape;72;p13"/>
          <p:cNvSpPr/>
          <p:nvPr/>
        </p:nvSpPr>
        <p:spPr>
          <a:xfrm>
            <a:off x="252100" y="2930550"/>
            <a:ext cx="1833900" cy="942600"/>
          </a:xfrm>
          <a:prstGeom prst="rect">
            <a:avLst/>
          </a:prstGeom>
          <a:solidFill>
            <a:srgbClr val="D9EAD3"/>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zh-HK" sz="1100">
                <a:solidFill>
                  <a:schemeClr val="dk1"/>
                </a:solidFill>
                <a:latin typeface="Times New Roman"/>
                <a:ea typeface="Times New Roman"/>
                <a:cs typeface="Times New Roman"/>
                <a:sym typeface="Times New Roman"/>
              </a:rPr>
              <a:t>Open environment:</a:t>
            </a:r>
            <a:endParaRPr b="1" sz="11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zh-HK" sz="1100">
                <a:solidFill>
                  <a:schemeClr val="dk1"/>
                </a:solidFill>
                <a:latin typeface="Times New Roman"/>
                <a:ea typeface="Times New Roman"/>
                <a:cs typeface="Times New Roman"/>
                <a:sym typeface="Times New Roman"/>
              </a:rPr>
              <a:t>1. More flexibility to choose assignments that are of interest and generally will have more success with</a:t>
            </a:r>
            <a:endParaRPr sz="1100">
              <a:solidFill>
                <a:schemeClr val="dk1"/>
              </a:solidFill>
              <a:latin typeface="Times New Roman"/>
              <a:ea typeface="Times New Roman"/>
              <a:cs typeface="Times New Roman"/>
              <a:sym typeface="Times New Roman"/>
            </a:endParaRPr>
          </a:p>
        </p:txBody>
      </p:sp>
      <p:sp>
        <p:nvSpPr>
          <p:cNvPr id="73" name="Google Shape;73;p13"/>
          <p:cNvSpPr/>
          <p:nvPr/>
        </p:nvSpPr>
        <p:spPr>
          <a:xfrm>
            <a:off x="366450" y="3950225"/>
            <a:ext cx="1723200" cy="1123800"/>
          </a:xfrm>
          <a:prstGeom prst="rect">
            <a:avLst/>
          </a:prstGeom>
          <a:solidFill>
            <a:srgbClr val="D9EAD3"/>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zh-HK" sz="1100">
                <a:solidFill>
                  <a:schemeClr val="dk1"/>
                </a:solidFill>
                <a:latin typeface="Times New Roman"/>
                <a:ea typeface="Times New Roman"/>
                <a:cs typeface="Times New Roman"/>
                <a:sym typeface="Times New Roman"/>
              </a:rPr>
              <a:t>2. May avoid aspects of learning that would be useful but not as interesting. May create gaps in necessary learning for field of interest</a:t>
            </a:r>
            <a:endParaRPr sz="1100">
              <a:solidFill>
                <a:schemeClr val="dk1"/>
              </a:solidFill>
              <a:latin typeface="Times New Roman"/>
              <a:ea typeface="Times New Roman"/>
              <a:cs typeface="Times New Roman"/>
              <a:sym typeface="Times New Roman"/>
            </a:endParaRPr>
          </a:p>
        </p:txBody>
      </p:sp>
      <p:sp>
        <p:nvSpPr>
          <p:cNvPr id="74" name="Google Shape;74;p13"/>
          <p:cNvSpPr/>
          <p:nvPr/>
        </p:nvSpPr>
        <p:spPr>
          <a:xfrm rot="1552220">
            <a:off x="929461" y="2470877"/>
            <a:ext cx="354085" cy="367770"/>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3"/>
          <p:cNvSpPr/>
          <p:nvPr/>
        </p:nvSpPr>
        <p:spPr>
          <a:xfrm rot="1769930">
            <a:off x="2317524" y="2078630"/>
            <a:ext cx="311938" cy="333036"/>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4"/>
          <p:cNvSpPr/>
          <p:nvPr/>
        </p:nvSpPr>
        <p:spPr>
          <a:xfrm>
            <a:off x="5442625" y="1780375"/>
            <a:ext cx="1120500" cy="1238700"/>
          </a:xfrm>
          <a:prstGeom prst="rect">
            <a:avLst/>
          </a:prstGeom>
          <a:solidFill>
            <a:srgbClr val="EA9999"/>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zh-HK" sz="1100">
                <a:latin typeface="Times New Roman"/>
                <a:ea typeface="Times New Roman"/>
                <a:cs typeface="Times New Roman"/>
                <a:sym typeface="Times New Roman"/>
              </a:rPr>
              <a:t>Difficulty following  in-class discussions</a:t>
            </a:r>
            <a:endParaRPr sz="1100">
              <a:latin typeface="Times New Roman"/>
              <a:ea typeface="Times New Roman"/>
              <a:cs typeface="Times New Roman"/>
              <a:sym typeface="Times New Roman"/>
            </a:endParaRPr>
          </a:p>
          <a:p>
            <a:pPr indent="0" lvl="0" marL="0" rtl="0" algn="l">
              <a:spcBef>
                <a:spcPts val="0"/>
              </a:spcBef>
              <a:spcAft>
                <a:spcPts val="0"/>
              </a:spcAft>
              <a:buNone/>
            </a:pPr>
            <a:r>
              <a:rPr lang="zh-HK" sz="1100">
                <a:latin typeface="Times New Roman"/>
                <a:ea typeface="Times New Roman"/>
                <a:cs typeface="Times New Roman"/>
                <a:sym typeface="Times New Roman"/>
              </a:rPr>
              <a:t>and extended lectures without visual aids</a:t>
            </a:r>
            <a:endParaRPr sz="1100">
              <a:solidFill>
                <a:schemeClr val="dk1"/>
              </a:solidFill>
              <a:latin typeface="Times New Roman"/>
              <a:ea typeface="Times New Roman"/>
              <a:cs typeface="Times New Roman"/>
              <a:sym typeface="Times New Roman"/>
            </a:endParaRPr>
          </a:p>
        </p:txBody>
      </p:sp>
      <p:sp>
        <p:nvSpPr>
          <p:cNvPr id="81" name="Google Shape;81;p14"/>
          <p:cNvSpPr/>
          <p:nvPr/>
        </p:nvSpPr>
        <p:spPr>
          <a:xfrm>
            <a:off x="6673850" y="1780375"/>
            <a:ext cx="1356000" cy="823800"/>
          </a:xfrm>
          <a:prstGeom prst="rect">
            <a:avLst/>
          </a:prstGeom>
          <a:solidFill>
            <a:srgbClr val="EA9999"/>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zh-HK" sz="1100">
                <a:latin typeface="Times New Roman"/>
                <a:ea typeface="Times New Roman"/>
                <a:cs typeface="Times New Roman"/>
                <a:sym typeface="Times New Roman"/>
              </a:rPr>
              <a:t>Easy to be distracted by others and prefer to study using visual aids</a:t>
            </a:r>
            <a:endParaRPr sz="1100">
              <a:latin typeface="Times New Roman"/>
              <a:ea typeface="Times New Roman"/>
              <a:cs typeface="Times New Roman"/>
              <a:sym typeface="Times New Roman"/>
            </a:endParaRPr>
          </a:p>
        </p:txBody>
      </p:sp>
      <p:sp>
        <p:nvSpPr>
          <p:cNvPr id="82" name="Google Shape;82;p14"/>
          <p:cNvSpPr/>
          <p:nvPr/>
        </p:nvSpPr>
        <p:spPr>
          <a:xfrm>
            <a:off x="3518075" y="1694700"/>
            <a:ext cx="1190100" cy="1835700"/>
          </a:xfrm>
          <a:prstGeom prst="rect">
            <a:avLst/>
          </a:prstGeom>
          <a:solidFill>
            <a:srgbClr val="D9EAD3"/>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zh-HK" sz="1100">
                <a:solidFill>
                  <a:schemeClr val="dk1"/>
                </a:solidFill>
                <a:latin typeface="Times New Roman"/>
                <a:ea typeface="Times New Roman"/>
                <a:cs typeface="Times New Roman"/>
                <a:sym typeface="Times New Roman"/>
              </a:rPr>
              <a:t>2. Institution may offer various learning supports or funding for students with learning disabilities which may help to structure his learning</a:t>
            </a:r>
            <a:endParaRPr b="1" sz="1100">
              <a:latin typeface="Times New Roman"/>
              <a:ea typeface="Times New Roman"/>
              <a:cs typeface="Times New Roman"/>
              <a:sym typeface="Times New Roman"/>
            </a:endParaRPr>
          </a:p>
        </p:txBody>
      </p:sp>
      <p:sp>
        <p:nvSpPr>
          <p:cNvPr id="83" name="Google Shape;83;p14"/>
          <p:cNvSpPr/>
          <p:nvPr/>
        </p:nvSpPr>
        <p:spPr>
          <a:xfrm>
            <a:off x="2285775" y="1694700"/>
            <a:ext cx="1120500" cy="1620000"/>
          </a:xfrm>
          <a:prstGeom prst="rect">
            <a:avLst/>
          </a:prstGeom>
          <a:solidFill>
            <a:srgbClr val="D9EAD3"/>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zh-HK" sz="1100">
                <a:solidFill>
                  <a:schemeClr val="dk1"/>
                </a:solidFill>
                <a:latin typeface="Times New Roman"/>
                <a:ea typeface="Times New Roman"/>
                <a:cs typeface="Times New Roman"/>
                <a:sym typeface="Times New Roman"/>
              </a:rPr>
              <a:t>Distributed environment</a:t>
            </a:r>
            <a:r>
              <a:rPr lang="zh-HK" sz="1100">
                <a:solidFill>
                  <a:schemeClr val="dk1"/>
                </a:solidFill>
                <a:latin typeface="Times New Roman"/>
                <a:ea typeface="Times New Roman"/>
                <a:cs typeface="Times New Roman"/>
                <a:sym typeface="Times New Roman"/>
              </a:rPr>
              <a:t>:</a:t>
            </a:r>
            <a:endParaRPr sz="11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zh-HK" sz="1100">
                <a:solidFill>
                  <a:schemeClr val="dk1"/>
                </a:solidFill>
                <a:latin typeface="Times New Roman"/>
                <a:ea typeface="Times New Roman"/>
                <a:cs typeface="Times New Roman"/>
                <a:sym typeface="Times New Roman"/>
              </a:rPr>
              <a:t>1. </a:t>
            </a:r>
            <a:r>
              <a:rPr lang="zh-HK" sz="1100">
                <a:solidFill>
                  <a:schemeClr val="dk1"/>
                </a:solidFill>
                <a:latin typeface="Times New Roman"/>
                <a:ea typeface="Times New Roman"/>
                <a:cs typeface="Times New Roman"/>
                <a:sym typeface="Times New Roman"/>
              </a:rPr>
              <a:t>May be limits or rules from the institution regarding having assistance with assignments</a:t>
            </a:r>
            <a:endParaRPr b="1" sz="1100">
              <a:latin typeface="Times New Roman"/>
              <a:ea typeface="Times New Roman"/>
              <a:cs typeface="Times New Roman"/>
              <a:sym typeface="Times New Roman"/>
            </a:endParaRPr>
          </a:p>
        </p:txBody>
      </p:sp>
      <p:sp>
        <p:nvSpPr>
          <p:cNvPr id="84" name="Google Shape;84;p14"/>
          <p:cNvSpPr/>
          <p:nvPr/>
        </p:nvSpPr>
        <p:spPr>
          <a:xfrm>
            <a:off x="599025" y="1694700"/>
            <a:ext cx="871800" cy="1228800"/>
          </a:xfrm>
          <a:prstGeom prst="rect">
            <a:avLst/>
          </a:prstGeom>
          <a:solidFill>
            <a:srgbClr val="EA9999"/>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zh-HK" sz="1100">
                <a:solidFill>
                  <a:schemeClr val="dk1"/>
                </a:solidFill>
                <a:latin typeface="Times New Roman"/>
                <a:ea typeface="Times New Roman"/>
                <a:cs typeface="Times New Roman"/>
                <a:sym typeface="Times New Roman"/>
              </a:rPr>
              <a:t>Will not have the same level of EA support that he is used to</a:t>
            </a:r>
            <a:endParaRPr b="1" sz="1100">
              <a:latin typeface="Times New Roman"/>
              <a:ea typeface="Times New Roman"/>
              <a:cs typeface="Times New Roman"/>
              <a:sym typeface="Times New Roman"/>
            </a:endParaRPr>
          </a:p>
        </p:txBody>
      </p:sp>
      <p:sp>
        <p:nvSpPr>
          <p:cNvPr id="85" name="Google Shape;85;p14"/>
          <p:cNvSpPr/>
          <p:nvPr/>
        </p:nvSpPr>
        <p:spPr>
          <a:xfrm>
            <a:off x="562575" y="317400"/>
            <a:ext cx="1723200" cy="578100"/>
          </a:xfrm>
          <a:prstGeom prst="rect">
            <a:avLst/>
          </a:prstGeom>
          <a:solidFill>
            <a:srgbClr val="FFD966"/>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zh-HK" sz="1100">
                <a:solidFill>
                  <a:schemeClr val="dk1"/>
                </a:solidFill>
                <a:latin typeface="Times New Roman"/>
                <a:ea typeface="Times New Roman"/>
                <a:cs typeface="Times New Roman"/>
                <a:sym typeface="Times New Roman"/>
              </a:rPr>
              <a:t>3. New to postsecondary learning environment</a:t>
            </a:r>
            <a:endParaRPr b="1" sz="1200">
              <a:latin typeface="Times New Roman"/>
              <a:ea typeface="Times New Roman"/>
              <a:cs typeface="Times New Roman"/>
              <a:sym typeface="Times New Roman"/>
            </a:endParaRPr>
          </a:p>
        </p:txBody>
      </p:sp>
      <p:sp>
        <p:nvSpPr>
          <p:cNvPr id="86" name="Google Shape;86;p14"/>
          <p:cNvSpPr/>
          <p:nvPr/>
        </p:nvSpPr>
        <p:spPr>
          <a:xfrm>
            <a:off x="5326725" y="385800"/>
            <a:ext cx="2174100" cy="329100"/>
          </a:xfrm>
          <a:prstGeom prst="rect">
            <a:avLst/>
          </a:prstGeom>
          <a:solidFill>
            <a:srgbClr val="FFD966"/>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zh-HK" sz="1100">
                <a:solidFill>
                  <a:schemeClr val="dk1"/>
                </a:solidFill>
              </a:rPr>
              <a:t>4.Visual and auditory learner</a:t>
            </a:r>
            <a:endParaRPr b="1" sz="1200">
              <a:latin typeface="Times New Roman"/>
              <a:ea typeface="Times New Roman"/>
              <a:cs typeface="Times New Roman"/>
              <a:sym typeface="Times New Roman"/>
            </a:endParaRPr>
          </a:p>
        </p:txBody>
      </p:sp>
      <p:sp>
        <p:nvSpPr>
          <p:cNvPr id="87" name="Google Shape;87;p14"/>
          <p:cNvSpPr/>
          <p:nvPr/>
        </p:nvSpPr>
        <p:spPr>
          <a:xfrm>
            <a:off x="5442625" y="1351950"/>
            <a:ext cx="1723200" cy="247200"/>
          </a:xfrm>
          <a:prstGeom prst="rect">
            <a:avLst/>
          </a:prstGeom>
          <a:solidFill>
            <a:srgbClr val="EA9999"/>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zh-HK" sz="1200">
                <a:latin typeface="Times New Roman"/>
                <a:ea typeface="Times New Roman"/>
                <a:cs typeface="Times New Roman"/>
                <a:sym typeface="Times New Roman"/>
              </a:rPr>
              <a:t>Barriers or Challenges</a:t>
            </a:r>
            <a:endParaRPr b="1" sz="1200">
              <a:latin typeface="Times New Roman"/>
              <a:ea typeface="Times New Roman"/>
              <a:cs typeface="Times New Roman"/>
              <a:sym typeface="Times New Roman"/>
            </a:endParaRPr>
          </a:p>
        </p:txBody>
      </p:sp>
      <p:sp>
        <p:nvSpPr>
          <p:cNvPr id="88" name="Google Shape;88;p14"/>
          <p:cNvSpPr/>
          <p:nvPr/>
        </p:nvSpPr>
        <p:spPr>
          <a:xfrm>
            <a:off x="813750" y="954575"/>
            <a:ext cx="354000" cy="367800"/>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4"/>
          <p:cNvSpPr/>
          <p:nvPr/>
        </p:nvSpPr>
        <p:spPr>
          <a:xfrm>
            <a:off x="6144775" y="895825"/>
            <a:ext cx="354000" cy="367800"/>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4"/>
          <p:cNvSpPr/>
          <p:nvPr/>
        </p:nvSpPr>
        <p:spPr>
          <a:xfrm>
            <a:off x="562575" y="1371975"/>
            <a:ext cx="1723200" cy="247200"/>
          </a:xfrm>
          <a:prstGeom prst="rect">
            <a:avLst/>
          </a:prstGeom>
          <a:solidFill>
            <a:srgbClr val="EA9999"/>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zh-HK" sz="1200">
                <a:latin typeface="Times New Roman"/>
                <a:ea typeface="Times New Roman"/>
                <a:cs typeface="Times New Roman"/>
                <a:sym typeface="Times New Roman"/>
              </a:rPr>
              <a:t>Barriers or Challenges</a:t>
            </a:r>
            <a:endParaRPr b="1" sz="1200">
              <a:latin typeface="Times New Roman"/>
              <a:ea typeface="Times New Roman"/>
              <a:cs typeface="Times New Roman"/>
              <a:sym typeface="Times New Roman"/>
            </a:endParaRPr>
          </a:p>
        </p:txBody>
      </p:sp>
      <p:sp>
        <p:nvSpPr>
          <p:cNvPr id="91" name="Google Shape;91;p14"/>
          <p:cNvSpPr/>
          <p:nvPr/>
        </p:nvSpPr>
        <p:spPr>
          <a:xfrm>
            <a:off x="339475" y="3648625"/>
            <a:ext cx="1833900" cy="823800"/>
          </a:xfrm>
          <a:prstGeom prst="rect">
            <a:avLst/>
          </a:prstGeom>
          <a:solidFill>
            <a:srgbClr val="D9EAD3"/>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zh-HK" sz="1100">
                <a:solidFill>
                  <a:schemeClr val="dk1"/>
                </a:solidFill>
                <a:latin typeface="Times New Roman"/>
                <a:ea typeface="Times New Roman"/>
                <a:cs typeface="Times New Roman"/>
                <a:sym typeface="Times New Roman"/>
              </a:rPr>
              <a:t>Open envirionment:</a:t>
            </a:r>
            <a:endParaRPr b="1" sz="11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zh-HK" sz="1100">
                <a:solidFill>
                  <a:schemeClr val="dk1"/>
                </a:solidFill>
                <a:latin typeface="Times New Roman"/>
                <a:ea typeface="Times New Roman"/>
                <a:cs typeface="Times New Roman"/>
                <a:sym typeface="Times New Roman"/>
              </a:rPr>
              <a:t>1. </a:t>
            </a:r>
            <a:r>
              <a:rPr lang="zh-HK" sz="1100">
                <a:solidFill>
                  <a:schemeClr val="dk1"/>
                </a:solidFill>
                <a:latin typeface="Times New Roman"/>
                <a:ea typeface="Times New Roman"/>
                <a:cs typeface="Times New Roman"/>
                <a:sym typeface="Times New Roman"/>
              </a:rPr>
              <a:t>More flexibility to seek private learning assistance as needed</a:t>
            </a:r>
            <a:endParaRPr b="1" sz="1200">
              <a:latin typeface="Times New Roman"/>
              <a:ea typeface="Times New Roman"/>
              <a:cs typeface="Times New Roman"/>
              <a:sym typeface="Times New Roman"/>
            </a:endParaRPr>
          </a:p>
        </p:txBody>
      </p:sp>
      <p:sp>
        <p:nvSpPr>
          <p:cNvPr id="92" name="Google Shape;92;p14"/>
          <p:cNvSpPr/>
          <p:nvPr/>
        </p:nvSpPr>
        <p:spPr>
          <a:xfrm>
            <a:off x="2318325" y="3648625"/>
            <a:ext cx="1833900" cy="823800"/>
          </a:xfrm>
          <a:prstGeom prst="rect">
            <a:avLst/>
          </a:prstGeom>
          <a:solidFill>
            <a:srgbClr val="D9EAD3"/>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zh-HK" sz="1100">
                <a:solidFill>
                  <a:schemeClr val="dk1"/>
                </a:solidFill>
                <a:latin typeface="Times New Roman"/>
                <a:ea typeface="Times New Roman"/>
                <a:cs typeface="Times New Roman"/>
                <a:sym typeface="Times New Roman"/>
              </a:rPr>
              <a:t>2. Non-accredited institutions may not offer learning supports or may be limited</a:t>
            </a:r>
            <a:endParaRPr b="1" sz="1200">
              <a:latin typeface="Times New Roman"/>
              <a:ea typeface="Times New Roman"/>
              <a:cs typeface="Times New Roman"/>
              <a:sym typeface="Times New Roman"/>
            </a:endParaRPr>
          </a:p>
        </p:txBody>
      </p:sp>
      <p:sp>
        <p:nvSpPr>
          <p:cNvPr id="93" name="Google Shape;93;p14"/>
          <p:cNvSpPr/>
          <p:nvPr/>
        </p:nvSpPr>
        <p:spPr>
          <a:xfrm>
            <a:off x="5090425" y="3693925"/>
            <a:ext cx="1472700" cy="1238700"/>
          </a:xfrm>
          <a:prstGeom prst="rect">
            <a:avLst/>
          </a:prstGeom>
          <a:solidFill>
            <a:srgbClr val="D9EAD3"/>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zh-HK" sz="1100">
                <a:solidFill>
                  <a:schemeClr val="dk1"/>
                </a:solidFill>
                <a:latin typeface="Times New Roman"/>
                <a:ea typeface="Times New Roman"/>
                <a:cs typeface="Times New Roman"/>
                <a:sym typeface="Times New Roman"/>
              </a:rPr>
              <a:t>Distributed environment:</a:t>
            </a:r>
            <a:endParaRPr b="1" sz="11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zh-HK" sz="1100">
                <a:solidFill>
                  <a:schemeClr val="dk1"/>
                </a:solidFill>
                <a:latin typeface="Times New Roman"/>
                <a:ea typeface="Times New Roman"/>
                <a:cs typeface="Times New Roman"/>
                <a:sym typeface="Times New Roman"/>
              </a:rPr>
              <a:t>Video lectures and animated videos that can be paused and replayed are very helpful</a:t>
            </a:r>
            <a:endParaRPr b="1" sz="1200">
              <a:latin typeface="Times New Roman"/>
              <a:ea typeface="Times New Roman"/>
              <a:cs typeface="Times New Roman"/>
              <a:sym typeface="Times New Roman"/>
            </a:endParaRPr>
          </a:p>
        </p:txBody>
      </p:sp>
      <p:sp>
        <p:nvSpPr>
          <p:cNvPr id="94" name="Google Shape;94;p14"/>
          <p:cNvSpPr/>
          <p:nvPr/>
        </p:nvSpPr>
        <p:spPr>
          <a:xfrm>
            <a:off x="6447225" y="3172600"/>
            <a:ext cx="354000" cy="367800"/>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4"/>
          <p:cNvSpPr/>
          <p:nvPr/>
        </p:nvSpPr>
        <p:spPr>
          <a:xfrm>
            <a:off x="1653000" y="2029350"/>
            <a:ext cx="450600" cy="3291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4"/>
          <p:cNvSpPr/>
          <p:nvPr/>
        </p:nvSpPr>
        <p:spPr>
          <a:xfrm>
            <a:off x="813750" y="3019050"/>
            <a:ext cx="354000" cy="367800"/>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14"/>
          <p:cNvSpPr txBox="1"/>
          <p:nvPr/>
        </p:nvSpPr>
        <p:spPr>
          <a:xfrm>
            <a:off x="2671875" y="37050"/>
            <a:ext cx="13716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4"/>
          <p:cNvSpPr/>
          <p:nvPr/>
        </p:nvSpPr>
        <p:spPr>
          <a:xfrm>
            <a:off x="6878150" y="3693925"/>
            <a:ext cx="1615500" cy="1198800"/>
          </a:xfrm>
          <a:prstGeom prst="rect">
            <a:avLst/>
          </a:prstGeom>
          <a:solidFill>
            <a:srgbClr val="D9EAD3"/>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zh-HK" sz="1100">
                <a:solidFill>
                  <a:schemeClr val="dk1"/>
                </a:solidFill>
                <a:latin typeface="Times New Roman"/>
                <a:ea typeface="Times New Roman"/>
                <a:cs typeface="Times New Roman"/>
                <a:sym typeface="Times New Roman"/>
              </a:rPr>
              <a:t>Open environment:</a:t>
            </a:r>
            <a:endParaRPr b="1" sz="11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zh-HK" sz="1100">
                <a:solidFill>
                  <a:schemeClr val="dk1"/>
                </a:solidFill>
                <a:latin typeface="Times New Roman"/>
                <a:ea typeface="Times New Roman"/>
                <a:cs typeface="Times New Roman"/>
                <a:sym typeface="Times New Roman"/>
              </a:rPr>
              <a:t>Video lectures and animated videos that can be paused and replayed are very helpful</a:t>
            </a:r>
            <a:endParaRPr sz="11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b="1" sz="1100">
              <a:solidFill>
                <a:schemeClr val="dk1"/>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5"/>
          <p:cNvSpPr/>
          <p:nvPr/>
        </p:nvSpPr>
        <p:spPr>
          <a:xfrm>
            <a:off x="1034875" y="295175"/>
            <a:ext cx="2241600" cy="419700"/>
          </a:xfrm>
          <a:prstGeom prst="rect">
            <a:avLst/>
          </a:prstGeom>
          <a:solidFill>
            <a:srgbClr val="FFD966"/>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zh-HK" sz="1100">
                <a:solidFill>
                  <a:schemeClr val="dk1"/>
                </a:solidFill>
                <a:latin typeface="Times New Roman"/>
                <a:ea typeface="Times New Roman"/>
                <a:cs typeface="Times New Roman"/>
                <a:sym typeface="Times New Roman"/>
              </a:rPr>
              <a:t>5. Difficulty recognizing social cues, jokes and sarcasm </a:t>
            </a:r>
            <a:endParaRPr b="1" sz="1200">
              <a:latin typeface="Times New Roman"/>
              <a:ea typeface="Times New Roman"/>
              <a:cs typeface="Times New Roman"/>
              <a:sym typeface="Times New Roman"/>
            </a:endParaRPr>
          </a:p>
        </p:txBody>
      </p:sp>
      <p:sp>
        <p:nvSpPr>
          <p:cNvPr id="104" name="Google Shape;104;p15"/>
          <p:cNvSpPr/>
          <p:nvPr/>
        </p:nvSpPr>
        <p:spPr>
          <a:xfrm>
            <a:off x="4681275" y="295175"/>
            <a:ext cx="3634500" cy="419700"/>
          </a:xfrm>
          <a:prstGeom prst="rect">
            <a:avLst/>
          </a:prstGeom>
          <a:solidFill>
            <a:srgbClr val="FFD966"/>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zh-HK" sz="1100">
                <a:solidFill>
                  <a:schemeClr val="dk1"/>
                </a:solidFill>
                <a:latin typeface="Times New Roman"/>
                <a:ea typeface="Times New Roman"/>
                <a:cs typeface="Times New Roman"/>
                <a:sym typeface="Times New Roman"/>
              </a:rPr>
              <a:t>6</a:t>
            </a:r>
            <a:r>
              <a:rPr b="1" lang="zh-HK" sz="1100">
                <a:solidFill>
                  <a:schemeClr val="dk1"/>
                </a:solidFill>
                <a:latin typeface="Times New Roman"/>
                <a:ea typeface="Times New Roman"/>
                <a:cs typeface="Times New Roman"/>
                <a:sym typeface="Times New Roman"/>
              </a:rPr>
              <a:t>. </a:t>
            </a:r>
            <a:r>
              <a:rPr b="1" lang="zh-HK" sz="1100">
                <a:solidFill>
                  <a:schemeClr val="dk1"/>
                </a:solidFill>
                <a:latin typeface="Times New Roman"/>
                <a:ea typeface="Times New Roman"/>
                <a:cs typeface="Times New Roman"/>
                <a:sym typeface="Times New Roman"/>
              </a:rPr>
              <a:t>Obsesses over topics of interest and has trouble focussing on topics that are not of interest</a:t>
            </a:r>
            <a:endParaRPr b="1" sz="1200">
              <a:latin typeface="Times New Roman"/>
              <a:ea typeface="Times New Roman"/>
              <a:cs typeface="Times New Roman"/>
              <a:sym typeface="Times New Roman"/>
            </a:endParaRPr>
          </a:p>
        </p:txBody>
      </p:sp>
      <p:sp>
        <p:nvSpPr>
          <p:cNvPr id="105" name="Google Shape;105;p15"/>
          <p:cNvSpPr/>
          <p:nvPr/>
        </p:nvSpPr>
        <p:spPr>
          <a:xfrm>
            <a:off x="237700" y="1567750"/>
            <a:ext cx="1367400" cy="1119000"/>
          </a:xfrm>
          <a:prstGeom prst="rect">
            <a:avLst/>
          </a:prstGeom>
          <a:solidFill>
            <a:srgbClr val="EA9999"/>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zh-HK" sz="1100">
                <a:solidFill>
                  <a:schemeClr val="dk1"/>
                </a:solidFill>
                <a:latin typeface="Times New Roman"/>
                <a:ea typeface="Times New Roman"/>
                <a:cs typeface="Times New Roman"/>
                <a:sym typeface="Times New Roman"/>
              </a:rPr>
              <a:t>Can be confused by some language which or discussion which strays from concrete facts and ideas</a:t>
            </a:r>
            <a:endParaRPr sz="1100">
              <a:solidFill>
                <a:schemeClr val="dk1"/>
              </a:solidFill>
              <a:latin typeface="Times New Roman"/>
              <a:ea typeface="Times New Roman"/>
              <a:cs typeface="Times New Roman"/>
              <a:sym typeface="Times New Roman"/>
            </a:endParaRPr>
          </a:p>
        </p:txBody>
      </p:sp>
      <p:sp>
        <p:nvSpPr>
          <p:cNvPr id="106" name="Google Shape;106;p15"/>
          <p:cNvSpPr/>
          <p:nvPr/>
        </p:nvSpPr>
        <p:spPr>
          <a:xfrm>
            <a:off x="4697225" y="1705313"/>
            <a:ext cx="958800" cy="1239000"/>
          </a:xfrm>
          <a:prstGeom prst="rect">
            <a:avLst/>
          </a:prstGeom>
          <a:solidFill>
            <a:srgbClr val="EA9999"/>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zh-HK" sz="1100">
                <a:solidFill>
                  <a:schemeClr val="dk1"/>
                </a:solidFill>
                <a:latin typeface="Times New Roman"/>
                <a:ea typeface="Times New Roman"/>
                <a:cs typeface="Times New Roman"/>
                <a:sym typeface="Times New Roman"/>
              </a:rPr>
              <a:t>Difficulty with time management and completing assignments by due dates</a:t>
            </a:r>
            <a:endParaRPr sz="1100">
              <a:solidFill>
                <a:schemeClr val="dk1"/>
              </a:solidFill>
              <a:latin typeface="Times New Roman"/>
              <a:ea typeface="Times New Roman"/>
              <a:cs typeface="Times New Roman"/>
              <a:sym typeface="Times New Roman"/>
            </a:endParaRPr>
          </a:p>
        </p:txBody>
      </p:sp>
      <p:sp>
        <p:nvSpPr>
          <p:cNvPr id="107" name="Google Shape;107;p15"/>
          <p:cNvSpPr/>
          <p:nvPr/>
        </p:nvSpPr>
        <p:spPr>
          <a:xfrm>
            <a:off x="6252575" y="1694475"/>
            <a:ext cx="1367400" cy="1552500"/>
          </a:xfrm>
          <a:prstGeom prst="rect">
            <a:avLst/>
          </a:prstGeom>
          <a:solidFill>
            <a:srgbClr val="D9EAD3"/>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zh-HK" sz="1100">
                <a:solidFill>
                  <a:schemeClr val="dk1"/>
                </a:solidFill>
                <a:latin typeface="Times New Roman"/>
                <a:ea typeface="Times New Roman"/>
                <a:cs typeface="Times New Roman"/>
                <a:sym typeface="Times New Roman"/>
              </a:rPr>
              <a:t>Distributed Environment</a:t>
            </a:r>
            <a:r>
              <a:rPr lang="zh-HK" sz="1100">
                <a:solidFill>
                  <a:schemeClr val="dk1"/>
                </a:solidFill>
                <a:latin typeface="Times New Roman"/>
                <a:ea typeface="Times New Roman"/>
                <a:cs typeface="Times New Roman"/>
                <a:sym typeface="Times New Roman"/>
              </a:rPr>
              <a:t>: </a:t>
            </a:r>
            <a:endParaRPr sz="11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zh-HK" sz="1100">
                <a:solidFill>
                  <a:schemeClr val="dk1"/>
                </a:solidFill>
                <a:latin typeface="Times New Roman"/>
                <a:ea typeface="Times New Roman"/>
                <a:cs typeface="Times New Roman"/>
                <a:sym typeface="Times New Roman"/>
              </a:rPr>
              <a:t>1. </a:t>
            </a:r>
            <a:r>
              <a:rPr lang="zh-HK" sz="1100">
                <a:solidFill>
                  <a:schemeClr val="dk1"/>
                </a:solidFill>
                <a:latin typeface="Times New Roman"/>
                <a:ea typeface="Times New Roman"/>
                <a:cs typeface="Times New Roman"/>
                <a:sym typeface="Times New Roman"/>
              </a:rPr>
              <a:t>May struggle to meet deadlines but this may also help to keep him on task. Flexible synchronicity would be ideal</a:t>
            </a:r>
            <a:endParaRPr sz="1100">
              <a:solidFill>
                <a:schemeClr val="dk1"/>
              </a:solidFill>
              <a:latin typeface="Times New Roman"/>
              <a:ea typeface="Times New Roman"/>
              <a:cs typeface="Times New Roman"/>
              <a:sym typeface="Times New Roman"/>
            </a:endParaRPr>
          </a:p>
        </p:txBody>
      </p:sp>
      <p:sp>
        <p:nvSpPr>
          <p:cNvPr id="108" name="Google Shape;108;p15"/>
          <p:cNvSpPr/>
          <p:nvPr/>
        </p:nvSpPr>
        <p:spPr>
          <a:xfrm>
            <a:off x="3056838" y="1601925"/>
            <a:ext cx="1248600" cy="1762500"/>
          </a:xfrm>
          <a:prstGeom prst="rect">
            <a:avLst/>
          </a:prstGeom>
          <a:solidFill>
            <a:srgbClr val="D9EAD3"/>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zh-HK" sz="1100">
                <a:solidFill>
                  <a:schemeClr val="dk1"/>
                </a:solidFill>
                <a:latin typeface="Times New Roman"/>
                <a:ea typeface="Times New Roman"/>
                <a:cs typeface="Times New Roman"/>
                <a:sym typeface="Times New Roman"/>
              </a:rPr>
              <a:t>2. Benefits from an instructor who understands his learning disability and can check for understanding. May struggle if he does not connect well with one given instructor</a:t>
            </a:r>
            <a:endParaRPr sz="1100">
              <a:solidFill>
                <a:schemeClr val="dk1"/>
              </a:solidFill>
              <a:latin typeface="Times New Roman"/>
              <a:ea typeface="Times New Roman"/>
              <a:cs typeface="Times New Roman"/>
              <a:sym typeface="Times New Roman"/>
            </a:endParaRPr>
          </a:p>
        </p:txBody>
      </p:sp>
      <p:sp>
        <p:nvSpPr>
          <p:cNvPr id="109" name="Google Shape;109;p15"/>
          <p:cNvSpPr/>
          <p:nvPr/>
        </p:nvSpPr>
        <p:spPr>
          <a:xfrm>
            <a:off x="2007200" y="1601925"/>
            <a:ext cx="1003500" cy="1365900"/>
          </a:xfrm>
          <a:prstGeom prst="rect">
            <a:avLst/>
          </a:prstGeom>
          <a:solidFill>
            <a:srgbClr val="D9EAD3"/>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zh-HK" sz="1100">
                <a:solidFill>
                  <a:schemeClr val="dk1"/>
                </a:solidFill>
                <a:latin typeface="Times New Roman"/>
                <a:ea typeface="Times New Roman"/>
                <a:cs typeface="Times New Roman"/>
                <a:sym typeface="Times New Roman"/>
              </a:rPr>
              <a:t>Distributed environment:</a:t>
            </a:r>
            <a:r>
              <a:rPr lang="zh-HK" sz="1100">
                <a:solidFill>
                  <a:schemeClr val="dk1"/>
                </a:solidFill>
                <a:latin typeface="Times New Roman"/>
                <a:ea typeface="Times New Roman"/>
                <a:cs typeface="Times New Roman"/>
                <a:sym typeface="Times New Roman"/>
              </a:rPr>
              <a:t>1.Benefits from clear instructions and structured tasks</a:t>
            </a:r>
            <a:endParaRPr sz="1100">
              <a:solidFill>
                <a:schemeClr val="dk1"/>
              </a:solidFill>
              <a:latin typeface="Times New Roman"/>
              <a:ea typeface="Times New Roman"/>
              <a:cs typeface="Times New Roman"/>
              <a:sym typeface="Times New Roman"/>
            </a:endParaRPr>
          </a:p>
        </p:txBody>
      </p:sp>
      <p:sp>
        <p:nvSpPr>
          <p:cNvPr id="110" name="Google Shape;110;p15"/>
          <p:cNvSpPr/>
          <p:nvPr/>
        </p:nvSpPr>
        <p:spPr>
          <a:xfrm>
            <a:off x="7780875" y="1705325"/>
            <a:ext cx="1200000" cy="1365900"/>
          </a:xfrm>
          <a:prstGeom prst="rect">
            <a:avLst/>
          </a:prstGeom>
          <a:solidFill>
            <a:srgbClr val="D9EAD3"/>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zh-HK" sz="1100">
                <a:solidFill>
                  <a:schemeClr val="dk1"/>
                </a:solidFill>
                <a:latin typeface="Times New Roman"/>
                <a:ea typeface="Times New Roman"/>
                <a:cs typeface="Times New Roman"/>
                <a:sym typeface="Times New Roman"/>
              </a:rPr>
              <a:t>2. Helpful to provide limits to word count and project length for assignments to help keep information concise</a:t>
            </a:r>
            <a:endParaRPr sz="1100">
              <a:solidFill>
                <a:schemeClr val="dk1"/>
              </a:solidFill>
              <a:latin typeface="Times New Roman"/>
              <a:ea typeface="Times New Roman"/>
              <a:cs typeface="Times New Roman"/>
              <a:sym typeface="Times New Roman"/>
            </a:endParaRPr>
          </a:p>
        </p:txBody>
      </p:sp>
      <p:sp>
        <p:nvSpPr>
          <p:cNvPr id="111" name="Google Shape;111;p15"/>
          <p:cNvSpPr/>
          <p:nvPr/>
        </p:nvSpPr>
        <p:spPr>
          <a:xfrm>
            <a:off x="237700" y="1236713"/>
            <a:ext cx="1723200" cy="247200"/>
          </a:xfrm>
          <a:prstGeom prst="rect">
            <a:avLst/>
          </a:prstGeom>
          <a:solidFill>
            <a:srgbClr val="EA9999"/>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zh-HK" sz="1200">
                <a:latin typeface="Times New Roman"/>
                <a:ea typeface="Times New Roman"/>
                <a:cs typeface="Times New Roman"/>
                <a:sym typeface="Times New Roman"/>
              </a:rPr>
              <a:t>Barriers or Challenges</a:t>
            </a:r>
            <a:endParaRPr b="1" sz="1200">
              <a:latin typeface="Times New Roman"/>
              <a:ea typeface="Times New Roman"/>
              <a:cs typeface="Times New Roman"/>
              <a:sym typeface="Times New Roman"/>
            </a:endParaRPr>
          </a:p>
        </p:txBody>
      </p:sp>
      <p:sp>
        <p:nvSpPr>
          <p:cNvPr id="112" name="Google Shape;112;p15"/>
          <p:cNvSpPr/>
          <p:nvPr/>
        </p:nvSpPr>
        <p:spPr>
          <a:xfrm>
            <a:off x="1784800" y="785075"/>
            <a:ext cx="354000" cy="367800"/>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5"/>
          <p:cNvSpPr/>
          <p:nvPr/>
        </p:nvSpPr>
        <p:spPr>
          <a:xfrm>
            <a:off x="6066425" y="821925"/>
            <a:ext cx="354000" cy="367800"/>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5"/>
          <p:cNvSpPr/>
          <p:nvPr/>
        </p:nvSpPr>
        <p:spPr>
          <a:xfrm>
            <a:off x="4697225" y="1318500"/>
            <a:ext cx="1723200" cy="247200"/>
          </a:xfrm>
          <a:prstGeom prst="rect">
            <a:avLst/>
          </a:prstGeom>
          <a:solidFill>
            <a:srgbClr val="EA9999"/>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zh-HK" sz="1200">
                <a:latin typeface="Times New Roman"/>
                <a:ea typeface="Times New Roman"/>
                <a:cs typeface="Times New Roman"/>
                <a:sym typeface="Times New Roman"/>
              </a:rPr>
              <a:t>Barriers or Challenges</a:t>
            </a:r>
            <a:endParaRPr b="1" sz="1200">
              <a:latin typeface="Times New Roman"/>
              <a:ea typeface="Times New Roman"/>
              <a:cs typeface="Times New Roman"/>
              <a:sym typeface="Times New Roman"/>
            </a:endParaRPr>
          </a:p>
        </p:txBody>
      </p:sp>
      <p:sp>
        <p:nvSpPr>
          <p:cNvPr id="115" name="Google Shape;115;p15"/>
          <p:cNvSpPr/>
          <p:nvPr/>
        </p:nvSpPr>
        <p:spPr>
          <a:xfrm>
            <a:off x="196875" y="3626050"/>
            <a:ext cx="1527000" cy="942600"/>
          </a:xfrm>
          <a:prstGeom prst="rect">
            <a:avLst/>
          </a:prstGeom>
          <a:solidFill>
            <a:srgbClr val="D9EAD3"/>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zh-HK" sz="1100">
                <a:solidFill>
                  <a:schemeClr val="dk1"/>
                </a:solidFill>
                <a:latin typeface="Times New Roman"/>
                <a:ea typeface="Times New Roman"/>
                <a:cs typeface="Times New Roman"/>
                <a:sym typeface="Times New Roman"/>
              </a:rPr>
              <a:t>Open environment:</a:t>
            </a:r>
            <a:endParaRPr b="1" sz="11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zh-HK" sz="1100">
                <a:solidFill>
                  <a:schemeClr val="dk1"/>
                </a:solidFill>
                <a:latin typeface="Times New Roman"/>
                <a:ea typeface="Times New Roman"/>
                <a:cs typeface="Times New Roman"/>
                <a:sym typeface="Times New Roman"/>
              </a:rPr>
              <a:t>1. </a:t>
            </a:r>
            <a:r>
              <a:rPr lang="zh-HK" sz="1100">
                <a:solidFill>
                  <a:schemeClr val="dk1"/>
                </a:solidFill>
                <a:latin typeface="Times New Roman"/>
                <a:ea typeface="Times New Roman"/>
                <a:cs typeface="Times New Roman"/>
                <a:sym typeface="Times New Roman"/>
              </a:rPr>
              <a:t>May benefit from having multiple sources to receive instruction.</a:t>
            </a:r>
            <a:endParaRPr sz="1100">
              <a:solidFill>
                <a:schemeClr val="dk1"/>
              </a:solidFill>
              <a:latin typeface="Times New Roman"/>
              <a:ea typeface="Times New Roman"/>
              <a:cs typeface="Times New Roman"/>
              <a:sym typeface="Times New Roman"/>
            </a:endParaRPr>
          </a:p>
        </p:txBody>
      </p:sp>
      <p:sp>
        <p:nvSpPr>
          <p:cNvPr id="116" name="Google Shape;116;p15"/>
          <p:cNvSpPr/>
          <p:nvPr/>
        </p:nvSpPr>
        <p:spPr>
          <a:xfrm>
            <a:off x="4572000" y="3685450"/>
            <a:ext cx="1833900" cy="823800"/>
          </a:xfrm>
          <a:prstGeom prst="rect">
            <a:avLst/>
          </a:prstGeom>
          <a:solidFill>
            <a:srgbClr val="D9EAD3"/>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zh-HK" sz="1100">
                <a:solidFill>
                  <a:schemeClr val="dk1"/>
                </a:solidFill>
                <a:latin typeface="Times New Roman"/>
                <a:ea typeface="Times New Roman"/>
                <a:cs typeface="Times New Roman"/>
                <a:sym typeface="Times New Roman"/>
              </a:rPr>
              <a:t>Open Environment: </a:t>
            </a:r>
            <a:endParaRPr b="1" sz="11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zh-HK" sz="1100">
                <a:solidFill>
                  <a:schemeClr val="dk1"/>
                </a:solidFill>
                <a:latin typeface="Times New Roman"/>
                <a:ea typeface="Times New Roman"/>
                <a:cs typeface="Times New Roman"/>
                <a:sym typeface="Times New Roman"/>
              </a:rPr>
              <a:t>1. </a:t>
            </a:r>
            <a:r>
              <a:rPr lang="zh-HK" sz="1100">
                <a:solidFill>
                  <a:schemeClr val="dk1"/>
                </a:solidFill>
                <a:latin typeface="Times New Roman"/>
                <a:ea typeface="Times New Roman"/>
                <a:cs typeface="Times New Roman"/>
                <a:sym typeface="Times New Roman"/>
              </a:rPr>
              <a:t>Flexible and asynchronous pacing allows full exploration of ideas</a:t>
            </a:r>
            <a:endParaRPr b="1" sz="1200">
              <a:latin typeface="Times New Roman"/>
              <a:ea typeface="Times New Roman"/>
              <a:cs typeface="Times New Roman"/>
              <a:sym typeface="Times New Roman"/>
            </a:endParaRPr>
          </a:p>
        </p:txBody>
      </p:sp>
      <p:sp>
        <p:nvSpPr>
          <p:cNvPr id="117" name="Google Shape;117;p15"/>
          <p:cNvSpPr/>
          <p:nvPr/>
        </p:nvSpPr>
        <p:spPr>
          <a:xfrm>
            <a:off x="6534650" y="3685450"/>
            <a:ext cx="1833900" cy="823800"/>
          </a:xfrm>
          <a:prstGeom prst="rect">
            <a:avLst/>
          </a:prstGeom>
          <a:solidFill>
            <a:srgbClr val="D9EAD3"/>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zh-HK" sz="1100">
                <a:solidFill>
                  <a:schemeClr val="dk1"/>
                </a:solidFill>
                <a:latin typeface="Times New Roman"/>
                <a:ea typeface="Times New Roman"/>
                <a:cs typeface="Times New Roman"/>
                <a:sym typeface="Times New Roman"/>
              </a:rPr>
              <a:t>2. May get carried away with open ended assignments that become time consuming and spiral off topic</a:t>
            </a:r>
            <a:endParaRPr b="1" sz="1200">
              <a:latin typeface="Times New Roman"/>
              <a:ea typeface="Times New Roman"/>
              <a:cs typeface="Times New Roman"/>
              <a:sym typeface="Times New Roman"/>
            </a:endParaRPr>
          </a:p>
        </p:txBody>
      </p:sp>
      <p:sp>
        <p:nvSpPr>
          <p:cNvPr id="118" name="Google Shape;118;p15"/>
          <p:cNvSpPr/>
          <p:nvPr/>
        </p:nvSpPr>
        <p:spPr>
          <a:xfrm>
            <a:off x="1867850" y="3626050"/>
            <a:ext cx="1833900" cy="942600"/>
          </a:xfrm>
          <a:prstGeom prst="rect">
            <a:avLst/>
          </a:prstGeom>
          <a:solidFill>
            <a:srgbClr val="D9EAD3"/>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zh-HK" sz="1100">
                <a:solidFill>
                  <a:schemeClr val="dk1"/>
                </a:solidFill>
                <a:latin typeface="Times New Roman"/>
                <a:ea typeface="Times New Roman"/>
                <a:cs typeface="Times New Roman"/>
                <a:sym typeface="Times New Roman"/>
              </a:rPr>
              <a:t>2. May become overwhelmed by open ended discussion that may drift from central ideas.</a:t>
            </a:r>
            <a:endParaRPr sz="1100">
              <a:solidFill>
                <a:schemeClr val="dk1"/>
              </a:solidFill>
              <a:latin typeface="Times New Roman"/>
              <a:ea typeface="Times New Roman"/>
              <a:cs typeface="Times New Roman"/>
              <a:sym typeface="Times New Roman"/>
            </a:endParaRPr>
          </a:p>
        </p:txBody>
      </p:sp>
      <p:sp>
        <p:nvSpPr>
          <p:cNvPr id="119" name="Google Shape;119;p15"/>
          <p:cNvSpPr/>
          <p:nvPr/>
        </p:nvSpPr>
        <p:spPr>
          <a:xfrm rot="1552220">
            <a:off x="4950436" y="3098502"/>
            <a:ext cx="354085" cy="367770"/>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5"/>
          <p:cNvSpPr/>
          <p:nvPr/>
        </p:nvSpPr>
        <p:spPr>
          <a:xfrm>
            <a:off x="1643400" y="1911300"/>
            <a:ext cx="325500" cy="2472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5"/>
          <p:cNvSpPr/>
          <p:nvPr/>
        </p:nvSpPr>
        <p:spPr>
          <a:xfrm>
            <a:off x="744400" y="2937600"/>
            <a:ext cx="354000" cy="367800"/>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5"/>
          <p:cNvSpPr/>
          <p:nvPr/>
        </p:nvSpPr>
        <p:spPr>
          <a:xfrm>
            <a:off x="5791550" y="2108000"/>
            <a:ext cx="325500" cy="2472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